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4" r:id="rId2"/>
  </p:sldMasterIdLst>
  <p:notesMasterIdLst>
    <p:notesMasterId r:id="rId16"/>
  </p:notesMasterIdLst>
  <p:sldIdLst>
    <p:sldId id="256" r:id="rId3"/>
    <p:sldId id="961" r:id="rId4"/>
    <p:sldId id="962" r:id="rId5"/>
    <p:sldId id="900" r:id="rId6"/>
    <p:sldId id="1022" r:id="rId7"/>
    <p:sldId id="1023" r:id="rId8"/>
    <p:sldId id="1025" r:id="rId9"/>
    <p:sldId id="912" r:id="rId10"/>
    <p:sldId id="913" r:id="rId11"/>
    <p:sldId id="914" r:id="rId12"/>
    <p:sldId id="915" r:id="rId13"/>
    <p:sldId id="1024" r:id="rId14"/>
    <p:sldId id="1021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2"/>
    <p:restoredTop sz="75650"/>
  </p:normalViewPr>
  <p:slideViewPr>
    <p:cSldViewPr snapToGrid="0" snapToObjects="1">
      <p:cViewPr varScale="1">
        <p:scale>
          <a:sx n="170" d="100"/>
          <a:sy n="170" d="100"/>
        </p:scale>
        <p:origin x="2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1CAB4-943E-1A4A-95CC-6D0BCC452CC8}" type="datetimeFigureOut">
              <a:rPr lang="de-DE" smtClean="0"/>
              <a:t>28.11.20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CE038-F6EB-304C-ABD5-6CBBDE80C72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7850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?demo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Mention</a:t>
            </a:r>
            <a:r>
              <a:rPr lang="de-DE"/>
              <a:t> </a:t>
            </a:r>
            <a:r>
              <a:rPr lang="de-DE" err="1"/>
              <a:t>source</a:t>
            </a:r>
            <a:r>
              <a:rPr lang="de-DE"/>
              <a:t> material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E038-F6EB-304C-ABD5-6CBBDE80C7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73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up</a:t>
            </a:r>
            <a:r>
              <a:rPr lang="de-DE" dirty="0"/>
              <a:t> link </a:t>
            </a:r>
            <a:r>
              <a:rPr lang="de-DE" dirty="0" err="1"/>
              <a:t>for</a:t>
            </a:r>
            <a:r>
              <a:rPr lang="de-DE" dirty="0"/>
              <a:t> DS in </a:t>
            </a:r>
            <a:r>
              <a:rPr lang="de-DE" dirty="0" err="1"/>
              <a:t>shell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A859-0C78-6D4A-A7D7-D60302DB27A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97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the</a:t>
            </a:r>
            <a:r>
              <a:rPr lang="de-DE" dirty="0"/>
              <a:t> link </a:t>
            </a:r>
            <a:r>
              <a:rPr lang="de-DE" dirty="0">
                <a:hlinkClick r:id="rId3"/>
              </a:rPr>
              <a:t>https://learngitbranching.js.org/?demo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A859-0C78-6D4A-A7D7-D60302DB27A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69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7DA859-0C78-6D4A-A7D7-D60302DB27A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39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613a1d6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613a1d6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initialize</a:t>
            </a:r>
            <a:r>
              <a:rPr lang="de" dirty="0"/>
              <a:t> </a:t>
            </a:r>
            <a:r>
              <a:rPr lang="de" dirty="0" err="1"/>
              <a:t>repository</a:t>
            </a:r>
            <a:r>
              <a:rPr lang="de" dirty="0"/>
              <a:t>.   |||||||||| check time, </a:t>
            </a:r>
            <a:r>
              <a:rPr lang="de" dirty="0" err="1"/>
              <a:t>ask</a:t>
            </a:r>
            <a:r>
              <a:rPr lang="de" dirty="0"/>
              <a:t> </a:t>
            </a:r>
            <a:r>
              <a:rPr lang="de" dirty="0" err="1"/>
              <a:t>who</a:t>
            </a:r>
            <a:r>
              <a:rPr lang="de" dirty="0"/>
              <a:t> </a:t>
            </a:r>
            <a:r>
              <a:rPr lang="de" dirty="0" err="1"/>
              <a:t>already</a:t>
            </a:r>
            <a:r>
              <a:rPr lang="de" dirty="0"/>
              <a:t> </a:t>
            </a:r>
            <a:r>
              <a:rPr lang="de" dirty="0" err="1"/>
              <a:t>knows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commit</a:t>
            </a:r>
            <a:r>
              <a:rPr lang="de" dirty="0"/>
              <a:t> </a:t>
            </a:r>
            <a:r>
              <a:rPr lang="de" dirty="0" err="1"/>
              <a:t>things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merge</a:t>
            </a:r>
            <a:r>
              <a:rPr lang="de" dirty="0"/>
              <a:t> </a:t>
            </a:r>
            <a:r>
              <a:rPr lang="de" dirty="0" err="1"/>
              <a:t>and</a:t>
            </a:r>
            <a:r>
              <a:rPr lang="de" dirty="0"/>
              <a:t> </a:t>
            </a:r>
            <a:r>
              <a:rPr lang="de" dirty="0" err="1"/>
              <a:t>branch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resolve</a:t>
            </a:r>
            <a:r>
              <a:rPr lang="de" dirty="0"/>
              <a:t> </a:t>
            </a:r>
            <a:r>
              <a:rPr lang="de" dirty="0" err="1"/>
              <a:t>conflicts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51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3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3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41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0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4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34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31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67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11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9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8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68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1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63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4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de-DE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30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1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7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68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36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4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147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725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ites.google.com/seas.upenn.edu/cis545" TargetMode="External"/><Relationship Id="rId5" Type="http://schemas.openxmlformats.org/officeDocument/2006/relationships/hyperlink" Target="https://github.com/odpi/OpenDS4A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lexity-science-hub/skillup-GIT101-2020-dem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githubtraining/introduction-to-github" TargetMode="External"/><Relationship Id="rId2" Type="http://schemas.openxmlformats.org/officeDocument/2006/relationships/hyperlink" Target="https://guides.github.com/introduction/git-handbook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ry.github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lexity-science-hub/skillup" TargetMode="External"/><Relationship Id="rId2" Type="http://schemas.openxmlformats.org/officeDocument/2006/relationships/hyperlink" Target="https://docs.google.com/spreadsheets/d/1ALgZvOueCLeghxbLk6kza-3STkSuvCLFp3BQ-rB-F5Q/edit#gid=0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it.com/blogs/blog.aspx?uk=The-10-Most-Important-Linux-Comman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robertelder.org/data-science-linux-command-lin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packages/git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learngitbranching.js.org/?demo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learngitbranching.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.atlassian.com/git/tutorials/comparing-workflows/gitflow-workfl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7C85E6-FE7A-4E87-A675-26E8AA447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C54F4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D3673A-E02B-824B-89D2-EBF56C472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de-DE" sz="4400" dirty="0">
                <a:solidFill>
                  <a:schemeClr val="tx1"/>
                </a:solidFill>
              </a:rPr>
              <a:t>Version </a:t>
            </a:r>
            <a:r>
              <a:rPr lang="de-DE" sz="4400" dirty="0" err="1">
                <a:solidFill>
                  <a:schemeClr val="tx1"/>
                </a:solidFill>
              </a:rPr>
              <a:t>control</a:t>
            </a:r>
            <a:endParaRPr lang="de-DE" sz="4400" dirty="0">
              <a:solidFill>
                <a:schemeClr val="tx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CD8C62-30FD-7E45-8358-BEF338150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Georg </a:t>
            </a:r>
            <a:r>
              <a:rPr lang="en-US" dirty="0" err="1">
                <a:solidFill>
                  <a:schemeClr val="tx1"/>
                </a:solidFill>
              </a:rPr>
              <a:t>Heiler</a:t>
            </a:r>
            <a:r>
              <a:rPr lang="en-US" dirty="0">
                <a:solidFill>
                  <a:schemeClr val="tx1"/>
                </a:solidFill>
              </a:rPr>
              <a:t> CSH 2020 | GIT101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rgbClr val="C54F4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D9D2E02-3BE6-E540-A246-82C5F9A89DA6}"/>
              </a:ext>
            </a:extLst>
          </p:cNvPr>
          <p:cNvSpPr/>
          <p:nvPr/>
        </p:nvSpPr>
        <p:spPr>
          <a:xfrm>
            <a:off x="0" y="5424381"/>
            <a:ext cx="3286897" cy="1433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55D9405-F604-A448-98FA-06779E9AE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328" y="6258161"/>
            <a:ext cx="2077453" cy="570217"/>
          </a:xfrm>
          <a:prstGeom prst="rect">
            <a:avLst/>
          </a:prstGeom>
          <a:noFill/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9A9A1C21-3A16-7A4D-8403-64A87906AF96}"/>
              </a:ext>
            </a:extLst>
          </p:cNvPr>
          <p:cNvSpPr txBox="1"/>
          <p:nvPr/>
        </p:nvSpPr>
        <p:spPr>
          <a:xfrm>
            <a:off x="213383" y="5473735"/>
            <a:ext cx="276069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800" i="1"/>
              <a:t>Portions of this lecture were developed for the OpenDS4All project,</a:t>
            </a:r>
          </a:p>
          <a:p>
            <a:r>
              <a:rPr lang="en-US" sz="800" i="1"/>
              <a:t>piloted by Penn, IBM, and the Linux Foundation </a:t>
            </a:r>
          </a:p>
          <a:p>
            <a:r>
              <a:rPr lang="en-US" sz="800" i="1">
                <a:hlinkClick r:id="rId5"/>
              </a:rPr>
              <a:t>https://github.com/odpi/OpenDS4All</a:t>
            </a:r>
            <a:r>
              <a:rPr lang="en-US" sz="800" i="1"/>
              <a:t> and derivative work of </a:t>
            </a:r>
          </a:p>
          <a:p>
            <a:r>
              <a:rPr lang="de-DE" sz="800"/>
              <a:t>University </a:t>
            </a:r>
            <a:r>
              <a:rPr lang="de-DE" sz="800" err="1"/>
              <a:t>of</a:t>
            </a:r>
            <a:r>
              <a:rPr lang="de-DE" sz="800"/>
              <a:t> </a:t>
            </a:r>
            <a:r>
              <a:rPr lang="de-DE" sz="800" err="1"/>
              <a:t>Pennsylvania's</a:t>
            </a:r>
            <a:r>
              <a:rPr lang="de-DE" sz="800"/>
              <a:t> CIS 545, Big Data Analytics</a:t>
            </a:r>
            <a:endParaRPr lang="en-US" sz="800" i="1"/>
          </a:p>
          <a:p>
            <a:r>
              <a:rPr lang="en-US" sz="800" i="1"/>
              <a:t> </a:t>
            </a:r>
            <a:r>
              <a:rPr lang="en-US" sz="800" i="1">
                <a:hlinkClick r:id="rId6"/>
              </a:rPr>
              <a:t>https://sites.google.com/seas.upenn.edu/cis545</a:t>
            </a:r>
            <a:r>
              <a:rPr lang="en-US" sz="8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9645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Google Shape;93;p1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16DB8A4-8DD5-924E-BBF1-EBD093DB8A9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  <a:noFill/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1E4983FB-604A-9441-A94B-1F00E7C8F3AE}"/>
              </a:ext>
            </a:extLst>
          </p:cNvPr>
          <p:cNvSpPr/>
          <p:nvPr/>
        </p:nvSpPr>
        <p:spPr>
          <a:xfrm>
            <a:off x="3142445" y="1059873"/>
            <a:ext cx="1287887" cy="218209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8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de-DE" dirty="0"/>
              <a:t>DEMO</a:t>
            </a:r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de-DE" dirty="0" err="1"/>
              <a:t>Please</a:t>
            </a:r>
            <a:r>
              <a:rPr lang="de-DE" dirty="0"/>
              <a:t> follow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https://github.com/complexity-science-hub/skillup-GIT101-2020-demo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5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DFADD-C5C5-0B41-9E26-F3655165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 material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618A02-C884-9A49-B54C-8ED6CFDC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https://guides.github.com/introduction/git-handbook/</a:t>
            </a:r>
            <a:r>
              <a:rPr lang="de-DE" dirty="0"/>
              <a:t> </a:t>
            </a:r>
          </a:p>
          <a:p>
            <a:r>
              <a:rPr lang="de-DE" dirty="0">
                <a:hlinkClick r:id="rId3"/>
              </a:rPr>
              <a:t>https://lab.github.com/githubtraining/introduction-to-github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https://try.github.io/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03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15C56-D231-4B4C-BEA7-81E33F63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3295"/>
            <a:ext cx="10993549" cy="1475013"/>
          </a:xfrm>
        </p:spPr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topics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661433C-2CD4-D442-8E96-04BBDC369C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194" y="2150675"/>
            <a:ext cx="10993546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https://docs.google.com/spreadsheets/d/1ALgZvOueCLeghxbLk6kza-3STkSuvCLFp3BQ-rB-F5Q/edit#gid=0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r>
              <a:rPr lang="de-DE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https://github.com/complexity-science-hub/skillup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712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19F5EA-1B0A-BB4A-953E-00AAF22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Basics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6357F3-F3C1-FC44-9E87-7DA8BE39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unix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1310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E3F7614-C28B-304F-AC79-CA37223F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Reproducible</a:t>
            </a:r>
            <a:r>
              <a:rPr lang="de-DE" dirty="0"/>
              <a:t> =  </a:t>
            </a:r>
            <a:r>
              <a:rPr lang="de-DE" dirty="0" err="1"/>
              <a:t>repeatable</a:t>
            </a:r>
            <a:r>
              <a:rPr lang="de-DE" dirty="0"/>
              <a:t> = </a:t>
            </a:r>
            <a:r>
              <a:rPr lang="de-DE" dirty="0" err="1"/>
              <a:t>automated</a:t>
            </a:r>
            <a:r>
              <a:rPr lang="de-DE" dirty="0"/>
              <a:t> = </a:t>
            </a:r>
            <a:r>
              <a:rPr lang="de-DE" dirty="0" err="1"/>
              <a:t>scripts</a:t>
            </a:r>
            <a:r>
              <a:rPr lang="de-DE" dirty="0"/>
              <a:t> = terminal (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OS, </a:t>
            </a:r>
            <a:r>
              <a:rPr lang="de-DE" dirty="0" err="1"/>
              <a:t>linux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discussed</a:t>
            </a:r>
            <a:r>
              <a:rPr lang="de-DE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633060C-F31E-8740-BCDA-714459F8F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3"/>
              </a:rPr>
              <a:t>http://www.informit.com/blogs/blog.aspx?uk=The-10-Most-Important-Linux-Commands</a:t>
            </a:r>
            <a:endParaRPr lang="de-DE" dirty="0"/>
          </a:p>
          <a:p>
            <a:r>
              <a:rPr lang="de-DE" dirty="0" err="1"/>
              <a:t>ls</a:t>
            </a:r>
            <a:endParaRPr lang="de-DE" dirty="0"/>
          </a:p>
          <a:p>
            <a:r>
              <a:rPr lang="de-DE" dirty="0"/>
              <a:t>cd</a:t>
            </a:r>
          </a:p>
          <a:p>
            <a:r>
              <a:rPr lang="de-DE" dirty="0"/>
              <a:t>man</a:t>
            </a:r>
          </a:p>
          <a:p>
            <a:r>
              <a:rPr lang="de-DE" dirty="0" err="1"/>
              <a:t>mkdir</a:t>
            </a:r>
            <a:endParaRPr lang="de-DE" dirty="0"/>
          </a:p>
          <a:p>
            <a:r>
              <a:rPr lang="de-DE" dirty="0" err="1"/>
              <a:t>rm</a:t>
            </a:r>
            <a:endParaRPr lang="de-DE" dirty="0"/>
          </a:p>
          <a:p>
            <a:r>
              <a:rPr lang="de-DE" dirty="0" err="1"/>
              <a:t>locate</a:t>
            </a:r>
            <a:endParaRPr lang="de-DE" dirty="0"/>
          </a:p>
          <a:p>
            <a:r>
              <a:rPr lang="de-DE" dirty="0" err="1"/>
              <a:t>Commandline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editor</a:t>
            </a:r>
            <a:r>
              <a:rPr lang="de-DE" dirty="0"/>
              <a:t> </a:t>
            </a:r>
            <a:r>
              <a:rPr lang="de-DE" dirty="0" err="1"/>
              <a:t>vim</a:t>
            </a:r>
            <a:r>
              <a:rPr lang="de-DE" dirty="0"/>
              <a:t> /</a:t>
            </a:r>
            <a:r>
              <a:rPr lang="de-DE" dirty="0" err="1"/>
              <a:t>emancs</a:t>
            </a:r>
            <a:r>
              <a:rPr lang="de-DE" dirty="0"/>
              <a:t> (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remote </a:t>
            </a:r>
            <a:r>
              <a:rPr lang="de-DE" dirty="0" err="1"/>
              <a:t>servers</a:t>
            </a:r>
            <a:r>
              <a:rPr lang="de-DE" dirty="0"/>
              <a:t>)</a:t>
            </a:r>
          </a:p>
          <a:p>
            <a:r>
              <a:rPr lang="de-DE" dirty="0"/>
              <a:t>Data </a:t>
            </a:r>
            <a:r>
              <a:rPr lang="de-DE" dirty="0" err="1"/>
              <a:t>science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shell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https://blog.robertelder.org/data-science-linux-command-line/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901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19F5EA-1B0A-BB4A-953E-00AAF22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dirty="0" err="1">
                <a:solidFill>
                  <a:srgbClr val="FFFFFF">
                    <a:alpha val="90000"/>
                  </a:srgbClr>
                </a:solidFill>
              </a:rPr>
              <a:t>VersIon</a:t>
            </a:r>
            <a:br>
              <a:rPr lang="en-US" sz="72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en-US" sz="7200" dirty="0">
                <a:solidFill>
                  <a:srgbClr val="FFFFFF">
                    <a:alpha val="90000"/>
                  </a:srgbClr>
                </a:solidFill>
              </a:rPr>
              <a:t>Control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6357F3-F3C1-FC44-9E87-7DA8BE392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GIT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6975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73333-643C-5D43-9995-078ACF51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Kinds &amp;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&amp; </a:t>
            </a:r>
            <a:r>
              <a:rPr lang="de-DE" dirty="0" err="1"/>
              <a:t>locking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BA241-80B5-8E46-8FD7-442CB1C5C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/ </a:t>
            </a:r>
            <a:r>
              <a:rPr lang="de-DE" dirty="0" err="1"/>
              <a:t>distributed</a:t>
            </a:r>
            <a:endParaRPr lang="de-DE" dirty="0"/>
          </a:p>
          <a:p>
            <a:r>
              <a:rPr lang="de-DE" dirty="0" err="1"/>
              <a:t>Optimistic</a:t>
            </a:r>
            <a:r>
              <a:rPr lang="de-DE" dirty="0"/>
              <a:t> / </a:t>
            </a:r>
            <a:r>
              <a:rPr lang="de-DE" dirty="0" err="1"/>
              <a:t>pessimistic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13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88014-3065-A24C-A2D6-EA8C9B25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installation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572AA-15F9-C545-A09B-FE8C5821F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https://git-scm.com/</a:t>
            </a:r>
            <a:r>
              <a:rPr lang="de-DE" dirty="0"/>
              <a:t> </a:t>
            </a:r>
          </a:p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choice</a:t>
            </a:r>
            <a:endParaRPr lang="de-DE" dirty="0"/>
          </a:p>
          <a:p>
            <a:pPr lvl="1"/>
            <a:r>
              <a:rPr lang="de-DE" dirty="0"/>
              <a:t>Linux: </a:t>
            </a:r>
            <a:r>
              <a:rPr lang="de-DE" dirty="0" err="1"/>
              <a:t>apt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(Ubuntu)</a:t>
            </a:r>
          </a:p>
          <a:p>
            <a:pPr lvl="1"/>
            <a:r>
              <a:rPr lang="de-DE" dirty="0"/>
              <a:t>Windows: </a:t>
            </a:r>
            <a:r>
              <a:rPr lang="de-DE" dirty="0" err="1"/>
              <a:t>choco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https://chocolatey.org/packages/git</a:t>
            </a:r>
            <a:r>
              <a:rPr lang="de-DE" dirty="0"/>
              <a:t>) </a:t>
            </a:r>
          </a:p>
          <a:p>
            <a:pPr lvl="1"/>
            <a:r>
              <a:rPr lang="de-DE" dirty="0"/>
              <a:t>Mac: </a:t>
            </a:r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775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92E1D-751D-1048-AED9-C4D4D418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993E1A-843C-E24C-B35D-4949A991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Project</a:t>
            </a:r>
          </a:p>
          <a:p>
            <a:r>
              <a:rPr lang="de-DE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57731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2F9CFC9-C434-164E-9D14-E7CC907A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de-DE"/>
              <a:t>What is it?</a:t>
            </a:r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35CF1C-50FA-444D-97EC-AA04276D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pPr marL="457200" lvl="0" indent="-342900">
              <a:spcBef>
                <a:spcPts val="0"/>
              </a:spcBef>
              <a:buClr>
                <a:srgbClr val="50D7FF"/>
              </a:buClr>
              <a:buSzPts val="1800"/>
              <a:buChar char="●"/>
            </a:pPr>
            <a:r>
              <a:rPr lang="de-DE" b="1" dirty="0" err="1"/>
              <a:t>distributed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  <a:p>
            <a:pPr marL="457200" lvl="0" indent="-342900">
              <a:spcBef>
                <a:spcPts val="0"/>
              </a:spcBef>
              <a:buClr>
                <a:srgbClr val="50D7FF"/>
              </a:buClr>
              <a:buSzPts val="1800"/>
              <a:buChar char="●"/>
            </a:pP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a log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synchronize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marL="457200" lvl="0" indent="-342900">
              <a:spcBef>
                <a:spcPts val="0"/>
              </a:spcBef>
              <a:buClr>
                <a:srgbClr val="50D7FF"/>
              </a:buClr>
              <a:buSzPts val="1800"/>
              <a:buChar char="●"/>
            </a:pPr>
            <a:r>
              <a:rPr lang="de-DE" u="sng" dirty="0">
                <a:hlinkClick r:id="rId3"/>
              </a:rPr>
              <a:t>See the demo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u="sng" dirty="0">
                <a:hlinkClick r:id="rId4"/>
              </a:rPr>
              <a:t>try it online</a:t>
            </a:r>
            <a:endParaRPr lang="de-DE" dirty="0"/>
          </a:p>
          <a:p>
            <a:pPr marL="457200" lvl="0" indent="-342900">
              <a:spcBef>
                <a:spcPts val="0"/>
              </a:spcBef>
              <a:buClr>
                <a:srgbClr val="50D7FF"/>
              </a:buClr>
              <a:buSzPts val="1800"/>
              <a:buChar char="●"/>
            </a:pP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GUI</a:t>
            </a:r>
          </a:p>
          <a:p>
            <a:pPr marL="781200" lvl="1" indent="-342900">
              <a:spcBef>
                <a:spcPts val="0"/>
              </a:spcBef>
              <a:buClr>
                <a:srgbClr val="50D7FF"/>
              </a:buClr>
              <a:buSzPts val="1800"/>
              <a:buFont typeface="Wingdings 2" panose="05020102010507070707" pitchFamily="18" charset="2"/>
              <a:buChar char="●"/>
            </a:pPr>
            <a:r>
              <a:rPr lang="de-DE" u="sng" dirty="0">
                <a:hlinkClick r:id="rId5"/>
              </a:rPr>
              <a:t>https://www.sourcetreeapp.com/</a:t>
            </a:r>
            <a:endParaRPr lang="de-DE" dirty="0"/>
          </a:p>
          <a:p>
            <a:pPr marL="781200" lvl="1" indent="-342900">
              <a:spcBef>
                <a:spcPts val="0"/>
              </a:spcBef>
              <a:buClr>
                <a:srgbClr val="50D7FF"/>
              </a:buClr>
              <a:buSzPts val="1800"/>
              <a:buChar char="●"/>
            </a:pPr>
            <a:r>
              <a:rPr lang="de-DE" dirty="0">
                <a:hlinkClick r:id="rId6"/>
              </a:rPr>
              <a:t>Visual </a:t>
            </a:r>
            <a:r>
              <a:rPr lang="de-DE" dirty="0" err="1">
                <a:hlinkClick r:id="rId6"/>
              </a:rPr>
              <a:t>studio</a:t>
            </a:r>
            <a:r>
              <a:rPr lang="de-DE" dirty="0">
                <a:hlinkClick r:id="rId6"/>
              </a:rPr>
              <a:t> </a:t>
            </a:r>
            <a:r>
              <a:rPr lang="de-DE" dirty="0" err="1">
                <a:hlinkClick r:id="rId6"/>
              </a:rPr>
              <a:t>code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11E8FF-AAC1-2040-8DBD-04F6370B4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82" y="3261798"/>
            <a:ext cx="4855658" cy="30469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35574F-55C8-1249-8081-89A4CF8DA6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4357" y="3539917"/>
            <a:ext cx="5489646" cy="24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Google Shape;88;p18">
            <a:extLst>
              <a:ext uri="{FF2B5EF4-FFF2-40B4-BE49-F238E27FC236}">
                <a16:creationId xmlns:a16="http://schemas.microsoft.com/office/drawing/2014/main" id="{20C80880-6DF5-304C-901D-3E23C0DE09F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1166" y="1245595"/>
            <a:ext cx="6518800" cy="4660940"/>
          </a:xfrm>
          <a:prstGeom prst="rect">
            <a:avLst/>
          </a:prstGeom>
          <a:noFill/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741D50-5470-DB4A-9C7A-CE08DD6A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hlinkClick r:id="rId4"/>
              </a:rPr>
              <a:t>Git flow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947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42741"/>
      </a:dk2>
      <a:lt2>
        <a:srgbClr val="E2E8E8"/>
      </a:lt2>
      <a:accent1>
        <a:srgbClr val="C54F4B"/>
      </a:accent1>
      <a:accent2>
        <a:srgbClr val="B33967"/>
      </a:accent2>
      <a:accent3>
        <a:srgbClr val="C54BAC"/>
      </a:accent3>
      <a:accent4>
        <a:srgbClr val="9939B3"/>
      </a:accent4>
      <a:accent5>
        <a:srgbClr val="784BC5"/>
      </a:accent5>
      <a:accent6>
        <a:srgbClr val="454AB8"/>
      </a:accent6>
      <a:hlink>
        <a:srgbClr val="9256C6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440"/>
      </a:dk2>
      <a:lt2>
        <a:srgbClr val="E2E8E5"/>
      </a:lt2>
      <a:accent1>
        <a:srgbClr val="C34D84"/>
      </a:accent1>
      <a:accent2>
        <a:srgbClr val="B13BA4"/>
      </a:accent2>
      <a:accent3>
        <a:srgbClr val="9F4DC3"/>
      </a:accent3>
      <a:accent4>
        <a:srgbClr val="6748B6"/>
      </a:accent4>
      <a:accent5>
        <a:srgbClr val="4D5DC3"/>
      </a:accent5>
      <a:accent6>
        <a:srgbClr val="3B7CB1"/>
      </a:accent6>
      <a:hlink>
        <a:srgbClr val="706DCE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Macintosh PowerPoint</Application>
  <PresentationFormat>Breitbild</PresentationFormat>
  <Paragraphs>61</Paragraphs>
  <Slides>13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Calibri</vt:lpstr>
      <vt:lpstr>Garamond</vt:lpstr>
      <vt:lpstr>Gill Sans MT</vt:lpstr>
      <vt:lpstr>Wingdings 2</vt:lpstr>
      <vt:lpstr>SavonVTI</vt:lpstr>
      <vt:lpstr>DividendVTI</vt:lpstr>
      <vt:lpstr>Version control</vt:lpstr>
      <vt:lpstr>Basics</vt:lpstr>
      <vt:lpstr>Reproducible =  repeatable = automated = scripts = terminal (regardless of OS, linux will be discussed)</vt:lpstr>
      <vt:lpstr>VersIon Control</vt:lpstr>
      <vt:lpstr>Kinds &amp; attributes of version control &amp; locking</vt:lpstr>
      <vt:lpstr>installation</vt:lpstr>
      <vt:lpstr>Workflow</vt:lpstr>
      <vt:lpstr>What is it?</vt:lpstr>
      <vt:lpstr>Git flow</vt:lpstr>
      <vt:lpstr>PowerPoint-Präsentation</vt:lpstr>
      <vt:lpstr>DEMO</vt:lpstr>
      <vt:lpstr>Reference material</vt:lpstr>
      <vt:lpstr>Future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Inroduction To Data Science</dc:title>
  <dc:creator>Microsoft Office User</dc:creator>
  <cp:lastModifiedBy>Microsoft Office User</cp:lastModifiedBy>
  <cp:revision>14</cp:revision>
  <dcterms:created xsi:type="dcterms:W3CDTF">2020-11-15T13:59:49Z</dcterms:created>
  <dcterms:modified xsi:type="dcterms:W3CDTF">2020-11-28T11:37:53Z</dcterms:modified>
</cp:coreProperties>
</file>